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301" r:id="rId2"/>
    <p:sldId id="257" r:id="rId3"/>
    <p:sldId id="260" r:id="rId4"/>
    <p:sldId id="261" r:id="rId5"/>
    <p:sldId id="271" r:id="rId6"/>
    <p:sldId id="272" r:id="rId7"/>
    <p:sldId id="262" r:id="rId8"/>
    <p:sldId id="294" r:id="rId9"/>
    <p:sldId id="295" r:id="rId10"/>
    <p:sldId id="297" r:id="rId11"/>
    <p:sldId id="298" r:id="rId12"/>
    <p:sldId id="299" r:id="rId13"/>
    <p:sldId id="300" r:id="rId14"/>
    <p:sldId id="263" r:id="rId15"/>
    <p:sldId id="275" r:id="rId16"/>
    <p:sldId id="264" r:id="rId17"/>
    <p:sldId id="259" r:id="rId18"/>
    <p:sldId id="278" r:id="rId19"/>
    <p:sldId id="287" r:id="rId20"/>
    <p:sldId id="289" r:id="rId21"/>
    <p:sldId id="290" r:id="rId22"/>
    <p:sldId id="291" r:id="rId23"/>
    <p:sldId id="266" r:id="rId24"/>
    <p:sldId id="279" r:id="rId25"/>
    <p:sldId id="265" r:id="rId26"/>
    <p:sldId id="268" r:id="rId27"/>
    <p:sldId id="258" r:id="rId28"/>
    <p:sldId id="270" r:id="rId29"/>
    <p:sldId id="302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B96"/>
    <a:srgbClr val="2FA160"/>
    <a:srgbClr val="25768B"/>
    <a:srgbClr val="FFFFFF"/>
    <a:srgbClr val="288180"/>
    <a:srgbClr val="E78E9F"/>
    <a:srgbClr val="F7F6F3"/>
    <a:srgbClr val="7F7F7F"/>
    <a:srgbClr val="226A97"/>
    <a:srgbClr val="2F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5535" autoAdjust="0"/>
  </p:normalViewPr>
  <p:slideViewPr>
    <p:cSldViewPr snapToGrid="0">
      <p:cViewPr varScale="1">
        <p:scale>
          <a:sx n="86" d="100"/>
          <a:sy n="86" d="100"/>
        </p:scale>
        <p:origin x="82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sktop.github.com/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urcetreeapp.com/" TargetMode="External"/><Relationship Id="rId5" Type="http://schemas.openxmlformats.org/officeDocument/2006/relationships/hyperlink" Target="https://www.gitkraken.com/git-client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ourcetreeapp.com/" TargetMode="Externa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What-is-Git%3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ilke.utwente.io/git_course/beginners.html#1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lke.utwente.io/git_course/beginners.html#1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jetsukda/Git-GitHub-Workshop-7e0eeaaf3438421086c75e9ae523fd5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tsukda/Git-KBTGxMeowCode" TargetMode="External"/><Relationship Id="rId2" Type="http://schemas.openxmlformats.org/officeDocument/2006/relationships/hyperlink" Target="https://github.com/Jetsukda/KBTGxMeowCo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deryacortuk/version-control-software-comparison-git-mercurial-cvs-svn-21b2a71226e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tlassian.com/git/tutorials/saving-changes/git-commit" TargetMode="Externa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tlassian.com/git/tutorials/why-git" TargetMode="Externa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394500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457200" y="152871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Git &amp; GitHub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3263143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EA789F-3F6C-4675-BB00-0CB130BFECBC}"/>
              </a:ext>
            </a:extLst>
          </p:cNvPr>
          <p:cNvSpPr txBox="1"/>
          <p:nvPr/>
        </p:nvSpPr>
        <p:spPr>
          <a:xfrm>
            <a:off x="335100" y="394885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62779E-6D28-40B1-B49C-CFFA03596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89240"/>
            <a:ext cx="1080060" cy="1080060"/>
          </a:xfrm>
          <a:prstGeom prst="flowChartConnector">
            <a:avLst/>
          </a:prstGeom>
        </p:spPr>
      </p:pic>
      <p:pic>
        <p:nvPicPr>
          <p:cNvPr id="5" name="Picture 4" descr="A picture containing card, computer&#10;&#10;Description automatically generated">
            <a:extLst>
              <a:ext uri="{FF2B5EF4-FFF2-40B4-BE49-F238E27FC236}">
                <a16:creationId xmlns:a16="http://schemas.microsoft.com/office/drawing/2014/main" id="{1A9AA93C-3125-4D67-BFCE-6F9E84CA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94" y="4789240"/>
            <a:ext cx="1080060" cy="1080060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427BBE-5E1E-46A9-9B6E-022A6CB40ED4}"/>
              </a:ext>
            </a:extLst>
          </p:cNvPr>
          <p:cNvSpPr/>
          <p:nvPr/>
        </p:nvSpPr>
        <p:spPr>
          <a:xfrm>
            <a:off x="1640238" y="4789240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9931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Distributed 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5301" y="2113183"/>
            <a:ext cx="7421398" cy="39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Pull Requests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69786" y="1977834"/>
            <a:ext cx="5852425" cy="42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9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2167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Community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69786" y="2030892"/>
            <a:ext cx="5852425" cy="41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7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Faster Release Cycle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18927" y="1958102"/>
            <a:ext cx="5354143" cy="43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2121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Install Git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D5B991B-BFAF-4069-AEB1-5FC8AD4D2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7099DA-B7AA-4771-9C98-18D6DD10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87" y="1137192"/>
            <a:ext cx="7723826" cy="53395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1366AD-307D-4F55-9885-D3F774A2D184}"/>
              </a:ext>
            </a:extLst>
          </p:cNvPr>
          <p:cNvSpPr/>
          <p:nvPr/>
        </p:nvSpPr>
        <p:spPr>
          <a:xfrm>
            <a:off x="4930456" y="6488668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https://git-scm.com/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4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512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Visualization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48D6B-6632-4D75-AA92-A0917184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246" y="2485611"/>
            <a:ext cx="2345902" cy="2345902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1A1455-47F4-4AB9-B28E-F3060E2BC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48" y="3121654"/>
            <a:ext cx="4266665" cy="614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1B474-5DE6-4F11-B194-2BD6B7A9C67A}"/>
              </a:ext>
            </a:extLst>
          </p:cNvPr>
          <p:cNvSpPr/>
          <p:nvPr/>
        </p:nvSpPr>
        <p:spPr>
          <a:xfrm>
            <a:off x="199115" y="4970499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https://www.gitkraken.com/git-client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D2EF0-9EF7-4D89-8292-16ED1252D670}"/>
              </a:ext>
            </a:extLst>
          </p:cNvPr>
          <p:cNvSpPr/>
          <p:nvPr/>
        </p:nvSpPr>
        <p:spPr>
          <a:xfrm>
            <a:off x="8219393" y="4970499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https://www.sourcetreeapp.com/</a:t>
            </a:r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FA685A-1ED7-4E4C-99AE-A2AED4C0CA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9" r="15681"/>
          <a:stretch/>
        </p:blipFill>
        <p:spPr>
          <a:xfrm>
            <a:off x="4483320" y="2448607"/>
            <a:ext cx="3094117" cy="196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40720E-83C1-4662-A7BD-6C3481EB8AC2}"/>
              </a:ext>
            </a:extLst>
          </p:cNvPr>
          <p:cNvSpPr/>
          <p:nvPr/>
        </p:nvSpPr>
        <p:spPr>
          <a:xfrm>
            <a:off x="4483321" y="4970499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https://desktop.github.com/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3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413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</a:t>
            </a:r>
            <a:r>
              <a:rPr lang="en-US" sz="3600" dirty="0">
                <a:solidFill>
                  <a:schemeClr val="bg1"/>
                </a:solidFill>
              </a:rPr>
              <a:t>Hub Desktop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54D712-39CE-40A4-9943-B5CB859AF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6" y="1293381"/>
            <a:ext cx="4266665" cy="614689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1B32F-9F90-468F-9793-3636EDB14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8" y="2186243"/>
            <a:ext cx="10113441" cy="40242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5D0FA0-CF1E-411F-81D5-11E58F2DCD24}"/>
              </a:ext>
            </a:extLst>
          </p:cNvPr>
          <p:cNvSpPr/>
          <p:nvPr/>
        </p:nvSpPr>
        <p:spPr>
          <a:xfrm>
            <a:off x="4283644" y="6488668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https://www.sourcetreeapp.com/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3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4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Git Basics 101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6096000" y="2305614"/>
            <a:ext cx="4964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The Staging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Environment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command line</a:t>
            </a:r>
          </a:p>
        </p:txBody>
      </p:sp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04B735A7-1C8C-4785-B569-6CB06488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23" y="172915"/>
            <a:ext cx="956529" cy="9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6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overview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72EF1-70C7-4422-904A-BD39E219E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40"/>
          <a:stretch/>
        </p:blipFill>
        <p:spPr>
          <a:xfrm>
            <a:off x="2300738" y="1272370"/>
            <a:ext cx="7464047" cy="72745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8ECC19-DE1E-48A2-A5C9-D157925ACB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42" b="89277"/>
          <a:stretch/>
        </p:blipFill>
        <p:spPr>
          <a:xfrm>
            <a:off x="429983" y="1967327"/>
            <a:ext cx="1013962" cy="5850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A42C49-976F-405F-972D-161C3A61D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r="68949" b="88578"/>
          <a:stretch/>
        </p:blipFill>
        <p:spPr>
          <a:xfrm>
            <a:off x="10487313" y="2905975"/>
            <a:ext cx="1057275" cy="62310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A6C8C-3D50-4F62-9D4E-6C5D9522B4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r="51130" b="88753"/>
          <a:stretch/>
        </p:blipFill>
        <p:spPr>
          <a:xfrm>
            <a:off x="10487313" y="1967327"/>
            <a:ext cx="1104901" cy="6135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3333E6-B756-4D23-AC58-74FAD5374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1" r="34189" b="89102"/>
          <a:stretch/>
        </p:blipFill>
        <p:spPr>
          <a:xfrm>
            <a:off x="398801" y="2993235"/>
            <a:ext cx="1076326" cy="594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57588A-373B-4F3F-B1D3-62D49EC68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8" r="16747" b="89102"/>
          <a:stretch/>
        </p:blipFill>
        <p:spPr>
          <a:xfrm>
            <a:off x="10487313" y="3839578"/>
            <a:ext cx="1085851" cy="59453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4FCFD-07BE-48CB-8976-3C513FBAC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/>
          <a:stretch/>
        </p:blipFill>
        <p:spPr>
          <a:xfrm>
            <a:off x="2300738" y="1935082"/>
            <a:ext cx="7464047" cy="4274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12461-7DAC-4E89-A852-487A9A68387F}"/>
              </a:ext>
            </a:extLst>
          </p:cNvPr>
          <p:cNvSpPr txBox="1"/>
          <p:nvPr/>
        </p:nvSpPr>
        <p:spPr>
          <a:xfrm>
            <a:off x="110445" y="127292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Main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C3EB5-2DEC-4D5C-8A8A-A5214BC73908}"/>
              </a:ext>
            </a:extLst>
          </p:cNvPr>
          <p:cNvSpPr txBox="1"/>
          <p:nvPr/>
        </p:nvSpPr>
        <p:spPr>
          <a:xfrm>
            <a:off x="9921040" y="1272928"/>
            <a:ext cx="218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Support Branches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0626E-F979-4441-8DCE-B22B1A75A629}"/>
              </a:ext>
            </a:extLst>
          </p:cNvPr>
          <p:cNvSpPr/>
          <p:nvPr/>
        </p:nvSpPr>
        <p:spPr>
          <a:xfrm>
            <a:off x="110445" y="1272369"/>
            <a:ext cx="1830950" cy="2567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E0F27-FED6-4E3D-ADE1-07EAD70DA1E5}"/>
              </a:ext>
            </a:extLst>
          </p:cNvPr>
          <p:cNvSpPr/>
          <p:nvPr/>
        </p:nvSpPr>
        <p:spPr>
          <a:xfrm>
            <a:off x="9921041" y="1272369"/>
            <a:ext cx="2160514" cy="3299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-1" y="208679"/>
            <a:ext cx="92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Develop and Master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634" y="1552576"/>
            <a:ext cx="10500732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6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2556247"/>
              <a:ext cx="429371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Introduction to Git</a:t>
              </a:r>
            </a:p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and other version control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814645" y="2109970"/>
            <a:ext cx="62026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version control?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Local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Centralized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Distributed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Git?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Git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  <a:ea typeface="Roboto"/>
                <a:cs typeface="Roboto"/>
                <a:sym typeface="Roboto"/>
              </a:rPr>
              <a:t>Git visualization</a:t>
            </a:r>
          </a:p>
        </p:txBody>
      </p:sp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04B735A7-1C8C-4785-B569-6CB06488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23" y="172915"/>
            <a:ext cx="956529" cy="9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572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Feature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84924" y="1272369"/>
            <a:ext cx="8822151" cy="50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-1" y="208679"/>
            <a:ext cx="6648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Release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63466" y="1191899"/>
            <a:ext cx="8265068" cy="53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410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Hotfix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58899" y="1185138"/>
            <a:ext cx="7615585" cy="54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8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Staging Area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65C26-FDC8-49D4-8590-B5A972831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28661"/>
            <a:ext cx="7620000" cy="4200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54939-3C9D-4BC6-A652-0EEB32F36FB2}"/>
              </a:ext>
            </a:extLst>
          </p:cNvPr>
          <p:cNvSpPr/>
          <p:nvPr/>
        </p:nvSpPr>
        <p:spPr>
          <a:xfrm>
            <a:off x="2769577" y="6394158"/>
            <a:ext cx="6796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https://git-scm.com/book/en/v2/Getting-Started-What-is-Git%3F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6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352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Terminology: the repo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B5ACF-1657-42C2-80C0-29A84A8A7914}"/>
              </a:ext>
            </a:extLst>
          </p:cNvPr>
          <p:cNvSpPr txBox="1"/>
          <p:nvPr/>
        </p:nvSpPr>
        <p:spPr>
          <a:xfrm>
            <a:off x="78672" y="1367901"/>
            <a:ext cx="5645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Project</a:t>
            </a:r>
            <a:r>
              <a:rPr lang="en-US" sz="2500" dirty="0"/>
              <a:t>: the thing you are working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331B0-B6E7-4CED-B0D4-6339C6554635}"/>
              </a:ext>
            </a:extLst>
          </p:cNvPr>
          <p:cNvSpPr txBox="1"/>
          <p:nvPr/>
        </p:nvSpPr>
        <p:spPr>
          <a:xfrm>
            <a:off x="78671" y="2032323"/>
            <a:ext cx="9592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Repository or repo</a:t>
            </a:r>
            <a:r>
              <a:rPr lang="en-US" sz="2500" dirty="0"/>
              <a:t>: folder/database containing all files/versions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3C7E7-324D-4B28-BE60-9F6CCA095D98}"/>
              </a:ext>
            </a:extLst>
          </p:cNvPr>
          <p:cNvSpPr txBox="1"/>
          <p:nvPr/>
        </p:nvSpPr>
        <p:spPr>
          <a:xfrm>
            <a:off x="78670" y="2696745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Remote</a:t>
            </a:r>
            <a:r>
              <a:rPr lang="en-US" sz="2500" dirty="0"/>
              <a:t>: server hosting a repo of the same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DD582-6457-4A22-BB1D-9A671C3696B3}"/>
              </a:ext>
            </a:extLst>
          </p:cNvPr>
          <p:cNvSpPr txBox="1"/>
          <p:nvPr/>
        </p:nvSpPr>
        <p:spPr>
          <a:xfrm>
            <a:off x="78669" y="3361167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Cloning: </a:t>
            </a:r>
            <a:r>
              <a:rPr lang="en-US" sz="2500" dirty="0"/>
              <a:t>creating a local copy of a remote repository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C8E72-CA18-43A4-89E5-54BD49430275}"/>
              </a:ext>
            </a:extLst>
          </p:cNvPr>
          <p:cNvSpPr txBox="1"/>
          <p:nvPr/>
        </p:nvSpPr>
        <p:spPr>
          <a:xfrm>
            <a:off x="135820" y="4025589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Forking: </a:t>
            </a:r>
            <a:r>
              <a:rPr lang="en-US" sz="2500" dirty="0"/>
              <a:t>creating a remote copy of a remote repository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0C4653-7483-4CAD-B697-8A3ECB12FB4D}"/>
              </a:ext>
            </a:extLst>
          </p:cNvPr>
          <p:cNvSpPr/>
          <p:nvPr/>
        </p:nvSpPr>
        <p:spPr>
          <a:xfrm>
            <a:off x="3225663" y="6464655"/>
            <a:ext cx="5740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https://silke.utwente.io/git_course/beginners.html#13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79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480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Terminology: overview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C02FE-E0DC-4F2F-9E9C-8DE73640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3601" r="2792" b="3298"/>
          <a:stretch/>
        </p:blipFill>
        <p:spPr>
          <a:xfrm>
            <a:off x="2993254" y="1063689"/>
            <a:ext cx="6205491" cy="57307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FB3EBB-9678-4F88-A537-80B880F82E1E}"/>
              </a:ext>
            </a:extLst>
          </p:cNvPr>
          <p:cNvSpPr/>
          <p:nvPr/>
        </p:nvSpPr>
        <p:spPr>
          <a:xfrm>
            <a:off x="9202007" y="6436103"/>
            <a:ext cx="29626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4"/>
              </a:rPr>
              <a:t>https://silke.utwente.io/git_course/beginners.html#13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94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793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command line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9E103E3-C420-45B9-8479-9ED4ADA9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04" y="1603160"/>
            <a:ext cx="4614995" cy="461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2828834"/>
              <a:ext cx="42937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Introduction to GitHub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714267" y="2905778"/>
            <a:ext cx="610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Git workflow for team collaboration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A3C9F-DF5F-4654-AAA5-750289B01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r="21727"/>
          <a:stretch/>
        </p:blipFill>
        <p:spPr>
          <a:xfrm>
            <a:off x="10896976" y="114301"/>
            <a:ext cx="1107830" cy="10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74190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Git workflow for team collaboration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103078-54D9-44EE-A897-6DC61E3F2BCA}"/>
              </a:ext>
            </a:extLst>
          </p:cNvPr>
          <p:cNvSpPr/>
          <p:nvPr/>
        </p:nvSpPr>
        <p:spPr>
          <a:xfrm>
            <a:off x="1705605" y="5198604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0628F-41A2-4C1B-931A-6B543CBA2B63}"/>
              </a:ext>
            </a:extLst>
          </p:cNvPr>
          <p:cNvSpPr/>
          <p:nvPr/>
        </p:nvSpPr>
        <p:spPr>
          <a:xfrm>
            <a:off x="2094001" y="519860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pull upstream master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A1631-F4ED-437F-BDD5-C79F33669426}"/>
              </a:ext>
            </a:extLst>
          </p:cNvPr>
          <p:cNvSpPr/>
          <p:nvPr/>
        </p:nvSpPr>
        <p:spPr>
          <a:xfrm>
            <a:off x="2094001" y="5627413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push origin master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71298E-9EFB-469C-A864-B13FDC744F66}"/>
              </a:ext>
            </a:extLst>
          </p:cNvPr>
          <p:cNvSpPr/>
          <p:nvPr/>
        </p:nvSpPr>
        <p:spPr>
          <a:xfrm>
            <a:off x="7551108" y="5106271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41167-D055-4A2C-B708-DFF0C20135B2}"/>
              </a:ext>
            </a:extLst>
          </p:cNvPr>
          <p:cNvSpPr/>
          <p:nvPr/>
        </p:nvSpPr>
        <p:spPr>
          <a:xfrm>
            <a:off x="7939504" y="5106271"/>
            <a:ext cx="2784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checkout –b &lt;branch&gt;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EA482-38DA-4926-9DAE-299C30CD7BB2}"/>
              </a:ext>
            </a:extLst>
          </p:cNvPr>
          <p:cNvSpPr/>
          <p:nvPr/>
        </p:nvSpPr>
        <p:spPr>
          <a:xfrm>
            <a:off x="7939504" y="553508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add 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B94D6-10DF-46C0-8B4F-192BFF3B06E1}"/>
              </a:ext>
            </a:extLst>
          </p:cNvPr>
          <p:cNvSpPr/>
          <p:nvPr/>
        </p:nvSpPr>
        <p:spPr>
          <a:xfrm>
            <a:off x="7939503" y="5960242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commit -m “….”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63F268-EDDB-4B6D-AC65-4C93284E5671}"/>
              </a:ext>
            </a:extLst>
          </p:cNvPr>
          <p:cNvSpPr/>
          <p:nvPr/>
        </p:nvSpPr>
        <p:spPr>
          <a:xfrm>
            <a:off x="8151049" y="4066413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945FD-82C3-458F-8F50-7B96E9154E7C}"/>
              </a:ext>
            </a:extLst>
          </p:cNvPr>
          <p:cNvSpPr/>
          <p:nvPr/>
        </p:nvSpPr>
        <p:spPr>
          <a:xfrm>
            <a:off x="8566629" y="4070060"/>
            <a:ext cx="2643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push origin &lt;branch&gt;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B84E61-819D-4A6A-B406-C69CB3932F10}"/>
              </a:ext>
            </a:extLst>
          </p:cNvPr>
          <p:cNvGrpSpPr/>
          <p:nvPr/>
        </p:nvGrpSpPr>
        <p:grpSpPr>
          <a:xfrm>
            <a:off x="4100701" y="1122100"/>
            <a:ext cx="3990598" cy="372979"/>
            <a:chOff x="4228968" y="1122162"/>
            <a:chExt cx="3990598" cy="37297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12584D-2921-4DF7-8BB9-C85C9FF5D8C0}"/>
                </a:ext>
              </a:extLst>
            </p:cNvPr>
            <p:cNvSpPr/>
            <p:nvPr/>
          </p:nvSpPr>
          <p:spPr>
            <a:xfrm>
              <a:off x="4228968" y="1122162"/>
              <a:ext cx="388396" cy="3729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84B3EE-70B6-4FB1-909D-96DEEDCCC45E}"/>
                </a:ext>
              </a:extLst>
            </p:cNvPr>
            <p:cNvSpPr/>
            <p:nvPr/>
          </p:nvSpPr>
          <p:spPr>
            <a:xfrm>
              <a:off x="4644548" y="1125809"/>
              <a:ext cx="35750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Use </a:t>
              </a:r>
              <a:r>
                <a:rPr lang="en-US" b="1" dirty="0"/>
                <a:t>GitHub </a:t>
              </a:r>
              <a:r>
                <a:rPr lang="en-US" dirty="0"/>
                <a:t>to create pull request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F473504-5D11-4445-BC73-61E6B7F5F3C0}"/>
              </a:ext>
            </a:extLst>
          </p:cNvPr>
          <p:cNvSpPr/>
          <p:nvPr/>
        </p:nvSpPr>
        <p:spPr>
          <a:xfrm>
            <a:off x="227108" y="2449063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26E990-6120-4C5B-A6BC-B4C04255664E}"/>
              </a:ext>
            </a:extLst>
          </p:cNvPr>
          <p:cNvSpPr/>
          <p:nvPr/>
        </p:nvSpPr>
        <p:spPr>
          <a:xfrm>
            <a:off x="615504" y="2445621"/>
            <a:ext cx="2536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b="1" dirty="0"/>
              <a:t>GitHub </a:t>
            </a:r>
            <a:r>
              <a:rPr lang="en-US" dirty="0"/>
              <a:t>to review </a:t>
            </a:r>
          </a:p>
          <a:p>
            <a:r>
              <a:rPr lang="en-US" dirty="0"/>
              <a:t>and merge pull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46E6E-74EB-433F-AF26-99F8538E5C9E}"/>
              </a:ext>
            </a:extLst>
          </p:cNvPr>
          <p:cNvSpPr/>
          <p:nvPr/>
        </p:nvSpPr>
        <p:spPr>
          <a:xfrm>
            <a:off x="5251500" y="3855244"/>
            <a:ext cx="120599" cy="10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DC9A7-DECE-41B6-921B-0C64DBB4C2D7}"/>
              </a:ext>
            </a:extLst>
          </p:cNvPr>
          <p:cNvSpPr/>
          <p:nvPr/>
        </p:nvSpPr>
        <p:spPr>
          <a:xfrm>
            <a:off x="4552041" y="3821906"/>
            <a:ext cx="720498" cy="1971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C0F98A-AF61-48A9-A281-B44D44630214}"/>
              </a:ext>
            </a:extLst>
          </p:cNvPr>
          <p:cNvGrpSpPr/>
          <p:nvPr/>
        </p:nvGrpSpPr>
        <p:grpSpPr>
          <a:xfrm>
            <a:off x="3274536" y="1591546"/>
            <a:ext cx="5642931" cy="4809248"/>
            <a:chOff x="5983919" y="1525660"/>
            <a:chExt cx="5642931" cy="48092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30C889-357A-4AF1-9A88-C63214632DF5}"/>
                </a:ext>
              </a:extLst>
            </p:cNvPr>
            <p:cNvGrpSpPr/>
            <p:nvPr/>
          </p:nvGrpSpPr>
          <p:grpSpPr>
            <a:xfrm>
              <a:off x="5983919" y="1525660"/>
              <a:ext cx="1720850" cy="1943100"/>
              <a:chOff x="6096000" y="1955800"/>
              <a:chExt cx="1720850" cy="194310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67A72C-E862-45F1-AEC6-65E2A53348BC}"/>
                  </a:ext>
                </a:extLst>
              </p:cNvPr>
              <p:cNvGrpSpPr/>
              <p:nvPr/>
            </p:nvGrpSpPr>
            <p:grpSpPr>
              <a:xfrm>
                <a:off x="6096000" y="1955800"/>
                <a:ext cx="1720850" cy="1943100"/>
                <a:chOff x="6096000" y="1955800"/>
                <a:chExt cx="1720850" cy="19431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0F84258-B4A7-40F6-B691-517009BDD9AD}"/>
                    </a:ext>
                  </a:extLst>
                </p:cNvPr>
                <p:cNvSpPr/>
                <p:nvPr/>
              </p:nvSpPr>
              <p:spPr>
                <a:xfrm>
                  <a:off x="6096000" y="1955800"/>
                  <a:ext cx="1720850" cy="1943100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B32974C-4B46-40E5-A277-3A1F060908FE}"/>
                    </a:ext>
                  </a:extLst>
                </p:cNvPr>
                <p:cNvSpPr/>
                <p:nvPr/>
              </p:nvSpPr>
              <p:spPr>
                <a:xfrm>
                  <a:off x="6238875" y="2355850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ED8CF37-395B-46DB-BA36-64C0E370909F}"/>
                  </a:ext>
                </a:extLst>
              </p:cNvPr>
              <p:cNvSpPr txBox="1"/>
              <p:nvPr/>
            </p:nvSpPr>
            <p:spPr>
              <a:xfrm>
                <a:off x="6118694" y="1980813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GitHub - Original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238573-9819-41F3-A998-CF6976F092D4}"/>
                  </a:ext>
                </a:extLst>
              </p:cNvPr>
              <p:cNvSpPr txBox="1"/>
              <p:nvPr/>
            </p:nvSpPr>
            <p:spPr>
              <a:xfrm>
                <a:off x="6238875" y="2355850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37249C6-FCA4-4F2D-BC86-75A8FA19E8ED}"/>
                  </a:ext>
                </a:extLst>
              </p:cNvPr>
              <p:cNvSpPr/>
              <p:nvPr/>
            </p:nvSpPr>
            <p:spPr>
              <a:xfrm>
                <a:off x="6446837" y="263284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E77FF255-70AF-4388-BB5F-D8FA3A07F4E3}"/>
                  </a:ext>
                </a:extLst>
              </p:cNvPr>
              <p:cNvSpPr/>
              <p:nvPr/>
            </p:nvSpPr>
            <p:spPr>
              <a:xfrm>
                <a:off x="6446837" y="3007370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562F5AA-A390-46FE-86B4-94D518AEDA68}"/>
                  </a:ext>
                </a:extLst>
              </p:cNvPr>
              <p:cNvSpPr/>
              <p:nvPr/>
            </p:nvSpPr>
            <p:spPr>
              <a:xfrm>
                <a:off x="6446837" y="3360246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087A45-ACE6-4D48-B1A5-0F633E522A57}"/>
                </a:ext>
              </a:extLst>
            </p:cNvPr>
            <p:cNvGrpSpPr/>
            <p:nvPr/>
          </p:nvGrpSpPr>
          <p:grpSpPr>
            <a:xfrm>
              <a:off x="9906000" y="1525660"/>
              <a:ext cx="1720850" cy="1943100"/>
              <a:chOff x="6096000" y="1955800"/>
              <a:chExt cx="1720850" cy="19431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FDCE61D-BF08-45D2-B31C-8D0DA9783226}"/>
                  </a:ext>
                </a:extLst>
              </p:cNvPr>
              <p:cNvGrpSpPr/>
              <p:nvPr/>
            </p:nvGrpSpPr>
            <p:grpSpPr>
              <a:xfrm>
                <a:off x="6096000" y="1955800"/>
                <a:ext cx="1720850" cy="1943100"/>
                <a:chOff x="6096000" y="1955800"/>
                <a:chExt cx="1720850" cy="19431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243D374-B328-4033-BFF0-B563F82CFBFE}"/>
                    </a:ext>
                  </a:extLst>
                </p:cNvPr>
                <p:cNvSpPr/>
                <p:nvPr/>
              </p:nvSpPr>
              <p:spPr>
                <a:xfrm>
                  <a:off x="6096000" y="1955800"/>
                  <a:ext cx="1720850" cy="1943100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EC141D3-E1B7-4A91-8086-ACEAD22B5AE5}"/>
                    </a:ext>
                  </a:extLst>
                </p:cNvPr>
                <p:cNvSpPr/>
                <p:nvPr/>
              </p:nvSpPr>
              <p:spPr>
                <a:xfrm>
                  <a:off x="6238875" y="2355850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BD234F-2180-468E-B4EE-956005DE1B8F}"/>
                  </a:ext>
                </a:extLst>
              </p:cNvPr>
              <p:cNvSpPr txBox="1"/>
              <p:nvPr/>
            </p:nvSpPr>
            <p:spPr>
              <a:xfrm>
                <a:off x="6266972" y="1980813"/>
                <a:ext cx="13789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GitHub - Fork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C1CA65-BCEB-41BA-8524-DBCBD676B398}"/>
                  </a:ext>
                </a:extLst>
              </p:cNvPr>
              <p:cNvSpPr txBox="1"/>
              <p:nvPr/>
            </p:nvSpPr>
            <p:spPr>
              <a:xfrm>
                <a:off x="6238875" y="2355850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2387E34-E7B8-4423-9971-A68A5573E26F}"/>
                  </a:ext>
                </a:extLst>
              </p:cNvPr>
              <p:cNvSpPr/>
              <p:nvPr/>
            </p:nvSpPr>
            <p:spPr>
              <a:xfrm>
                <a:off x="6446837" y="263284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C06C4D3-075D-4742-8CB7-517B02DCCB88}"/>
                  </a:ext>
                </a:extLst>
              </p:cNvPr>
              <p:cNvSpPr/>
              <p:nvPr/>
            </p:nvSpPr>
            <p:spPr>
              <a:xfrm>
                <a:off x="6446837" y="3007370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00E23632-AA8E-4747-B118-FEFEF6A1ACD9}"/>
                  </a:ext>
                </a:extLst>
              </p:cNvPr>
              <p:cNvSpPr/>
              <p:nvPr/>
            </p:nvSpPr>
            <p:spPr>
              <a:xfrm>
                <a:off x="6446837" y="3360246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7577C1C-9155-42F3-B3F0-3C2F741BB2F1}"/>
                </a:ext>
              </a:extLst>
            </p:cNvPr>
            <p:cNvGrpSpPr/>
            <p:nvPr/>
          </p:nvGrpSpPr>
          <p:grpSpPr>
            <a:xfrm>
              <a:off x="7981922" y="4320587"/>
              <a:ext cx="1720850" cy="2014321"/>
              <a:chOff x="6100735" y="1588427"/>
              <a:chExt cx="1720850" cy="201432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56B20E0-32A5-4EC0-A85A-5BECE570B4A7}"/>
                  </a:ext>
                </a:extLst>
              </p:cNvPr>
              <p:cNvGrpSpPr/>
              <p:nvPr/>
            </p:nvGrpSpPr>
            <p:grpSpPr>
              <a:xfrm>
                <a:off x="6100735" y="1588427"/>
                <a:ext cx="1720850" cy="2014321"/>
                <a:chOff x="6100735" y="1588427"/>
                <a:chExt cx="1720850" cy="201432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CEA640-B40B-4420-8479-EF11B7B4B382}"/>
                    </a:ext>
                  </a:extLst>
                </p:cNvPr>
                <p:cNvSpPr/>
                <p:nvPr/>
              </p:nvSpPr>
              <p:spPr>
                <a:xfrm>
                  <a:off x="6100735" y="1588427"/>
                  <a:ext cx="1720850" cy="2014321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D482498-777D-492E-B593-84DF9339E557}"/>
                    </a:ext>
                  </a:extLst>
                </p:cNvPr>
                <p:cNvSpPr/>
                <p:nvPr/>
              </p:nvSpPr>
              <p:spPr>
                <a:xfrm>
                  <a:off x="6236677" y="2111819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B57050-51D6-427E-8041-14BE837206F3}"/>
                  </a:ext>
                </a:extLst>
              </p:cNvPr>
              <p:cNvSpPr txBox="1"/>
              <p:nvPr/>
            </p:nvSpPr>
            <p:spPr>
              <a:xfrm>
                <a:off x="6165014" y="1708151"/>
                <a:ext cx="15183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Local Machine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4054C8-D6AF-4ECB-8B17-FD4319CA81AE}"/>
                  </a:ext>
                </a:extLst>
              </p:cNvPr>
              <p:cNvSpPr txBox="1"/>
              <p:nvPr/>
            </p:nvSpPr>
            <p:spPr>
              <a:xfrm>
                <a:off x="6236677" y="2111819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B8E5EE8-74C5-409F-97A2-2A24E9C2B68A}"/>
                  </a:ext>
                </a:extLst>
              </p:cNvPr>
              <p:cNvSpPr/>
              <p:nvPr/>
            </p:nvSpPr>
            <p:spPr>
              <a:xfrm>
                <a:off x="6444639" y="2388818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1291CB1-8777-4F90-A22E-95A43CED45C2}"/>
                  </a:ext>
                </a:extLst>
              </p:cNvPr>
              <p:cNvSpPr/>
              <p:nvPr/>
            </p:nvSpPr>
            <p:spPr>
              <a:xfrm>
                <a:off x="6444639" y="276333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673E7BFD-C24F-4E7E-BB5E-05F148CADA87}"/>
                  </a:ext>
                </a:extLst>
              </p:cNvPr>
              <p:cNvSpPr/>
              <p:nvPr/>
            </p:nvSpPr>
            <p:spPr>
              <a:xfrm>
                <a:off x="6444639" y="3116215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0D927B-FE3C-42C7-BB25-10C83EA8C4A4}"/>
                </a:ext>
              </a:extLst>
            </p:cNvPr>
            <p:cNvCxnSpPr>
              <a:stCxn id="54" idx="3"/>
              <a:endCxn id="46" idx="1"/>
            </p:cNvCxnSpPr>
            <p:nvPr/>
          </p:nvCxnSpPr>
          <p:spPr>
            <a:xfrm>
              <a:off x="7704769" y="2497210"/>
              <a:ext cx="2201231" cy="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lg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C48C6F6-450B-4C67-9247-59CEA2EAB7BB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6844344" y="3468760"/>
              <a:ext cx="1998003" cy="851827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306C70-1DE8-446B-971D-5A70CF8BA310}"/>
                </a:ext>
              </a:extLst>
            </p:cNvPr>
            <p:cNvCxnSpPr>
              <a:cxnSpLocks/>
              <a:stCxn id="46" idx="2"/>
              <a:endCxn id="38" idx="0"/>
            </p:cNvCxnSpPr>
            <p:nvPr/>
          </p:nvCxnSpPr>
          <p:spPr>
            <a:xfrm flipH="1">
              <a:off x="8842347" y="3468760"/>
              <a:ext cx="1924078" cy="851827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6F8C1E-B529-4935-8ECA-3CC8A2E80837}"/>
              </a:ext>
            </a:extLst>
          </p:cNvPr>
          <p:cNvSpPr txBox="1"/>
          <p:nvPr/>
        </p:nvSpPr>
        <p:spPr>
          <a:xfrm>
            <a:off x="2095346" y="355923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Upstream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70D39C-75B4-4DBB-9723-121A3992D3E4}"/>
              </a:ext>
            </a:extLst>
          </p:cNvPr>
          <p:cNvSpPr txBox="1"/>
          <p:nvPr/>
        </p:nvSpPr>
        <p:spPr>
          <a:xfrm>
            <a:off x="8917467" y="350012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Origin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7CF803-2055-4B5B-9568-2549B5C47B66}"/>
              </a:ext>
            </a:extLst>
          </p:cNvPr>
          <p:cNvSpPr txBox="1"/>
          <p:nvPr/>
        </p:nvSpPr>
        <p:spPr>
          <a:xfrm>
            <a:off x="5251500" y="642498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Master(main)</a:t>
            </a:r>
          </a:p>
        </p:txBody>
      </p:sp>
    </p:spTree>
    <p:extLst>
      <p:ext uri="{BB962C8B-B14F-4D97-AF65-F5344CB8AC3E}">
        <p14:creationId xmlns:p14="http://schemas.microsoft.com/office/powerpoint/2010/main" val="1354926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Git Workshop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D3ABB-C0D6-44B9-8147-38430A9596E6}"/>
              </a:ext>
            </a:extLst>
          </p:cNvPr>
          <p:cNvSpPr/>
          <p:nvPr/>
        </p:nvSpPr>
        <p:spPr>
          <a:xfrm>
            <a:off x="1831281" y="1324969"/>
            <a:ext cx="43613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366D6"/>
                </a:solidFill>
                <a:latin typeface="Consolas" panose="020B0609020204030204" pitchFamily="49" charset="0"/>
                <a:hlinkClick r:id="rId2"/>
              </a:rPr>
              <a:t>KBTGxMeowCode</a:t>
            </a:r>
            <a:endParaRPr 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E1503-BF43-42B8-A512-2890AD917027}"/>
              </a:ext>
            </a:extLst>
          </p:cNvPr>
          <p:cNvSpPr/>
          <p:nvPr/>
        </p:nvSpPr>
        <p:spPr>
          <a:xfrm>
            <a:off x="6332260" y="1331977"/>
            <a:ext cx="54713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366D6"/>
                </a:solidFill>
                <a:latin typeface="Consolas" panose="020B0609020204030204" pitchFamily="49" charset="0"/>
                <a:hlinkClick r:id="rId3"/>
              </a:rPr>
              <a:t>Git-KBTGxMeowCode</a:t>
            </a:r>
            <a:endParaRPr lang="en-US" sz="4400" dirty="0">
              <a:latin typeface="Consolas" panose="020B0609020204030204" pitchFamily="49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E333796-11D7-47A8-B5DF-DA39CF15BD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r="21727"/>
          <a:stretch/>
        </p:blipFill>
        <p:spPr>
          <a:xfrm>
            <a:off x="128363" y="1189160"/>
            <a:ext cx="1107830" cy="1055077"/>
          </a:xfrm>
          <a:prstGeom prst="rect">
            <a:avLst/>
          </a:prstGeom>
        </p:spPr>
      </p:pic>
      <p:pic>
        <p:nvPicPr>
          <p:cNvPr id="58" name="Picture 57" descr="A screenshot of a computer&#10;&#10;Description automatically generated">
            <a:extLst>
              <a:ext uri="{FF2B5EF4-FFF2-40B4-BE49-F238E27FC236}">
                <a16:creationId xmlns:a16="http://schemas.microsoft.com/office/drawing/2014/main" id="{EF278A2C-E1B4-4F35-9470-2D2EDEDA6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15" y="2203232"/>
            <a:ext cx="9413289" cy="44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0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is version control?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02D0605-ABA1-407D-9FA1-4E81ACF9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A93C7-1FF3-4FC3-8288-2E4C0FDD1B40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Version Control Systems (VCS)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21661-B4F7-4EBE-A404-094E9C0E176B}"/>
              </a:ext>
            </a:extLst>
          </p:cNvPr>
          <p:cNvSpPr txBox="1"/>
          <p:nvPr/>
        </p:nvSpPr>
        <p:spPr>
          <a:xfrm>
            <a:off x="78671" y="1967189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keeps records changes to a file or set of files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6C0AB-902E-4AC9-88A3-75ECFC4FD9A3}"/>
              </a:ext>
            </a:extLst>
          </p:cNvPr>
          <p:cNvSpPr txBox="1"/>
          <p:nvPr/>
        </p:nvSpPr>
        <p:spPr>
          <a:xfrm>
            <a:off x="78671" y="3353124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Git, Subversion, Mercurial, CVS</a:t>
            </a:r>
          </a:p>
        </p:txBody>
      </p:sp>
      <p:pic>
        <p:nvPicPr>
          <p:cNvPr id="86" name="Picture 85" descr="A close up of a sign&#10;&#10;Description automatically generated">
            <a:extLst>
              <a:ext uri="{FF2B5EF4-FFF2-40B4-BE49-F238E27FC236}">
                <a16:creationId xmlns:a16="http://schemas.microsoft.com/office/drawing/2014/main" id="{CACA0421-40D9-4203-A670-CAC0EC41B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33" y="4233479"/>
            <a:ext cx="4311933" cy="207212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9CE0E49E-9609-4A00-B26A-41F8C3EE3DE3}"/>
              </a:ext>
            </a:extLst>
          </p:cNvPr>
          <p:cNvSpPr/>
          <p:nvPr/>
        </p:nvSpPr>
        <p:spPr>
          <a:xfrm>
            <a:off x="779584" y="6435089"/>
            <a:ext cx="11412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https://medium.com/@deryacortuk/version-control-software-comparison-git-mercurial-cvs-svn-21b2a71226e4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8DD56-6397-4D1A-8B54-FEF5232E28F9}"/>
              </a:ext>
            </a:extLst>
          </p:cNvPr>
          <p:cNvSpPr txBox="1"/>
          <p:nvPr/>
        </p:nvSpPr>
        <p:spPr>
          <a:xfrm>
            <a:off x="78671" y="2662945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keeps records changes to a file or set of files </a:t>
            </a:r>
          </a:p>
        </p:txBody>
      </p:sp>
    </p:spTree>
    <p:extLst>
      <p:ext uri="{BB962C8B-B14F-4D97-AF65-F5344CB8AC3E}">
        <p14:creationId xmlns:p14="http://schemas.microsoft.com/office/powerpoint/2010/main" val="410130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312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Local version control systems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1E83F-40AC-4211-BB9D-74BFA2BFC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35" y="1272369"/>
            <a:ext cx="6142330" cy="5244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8B5573-CACE-4A3E-B83B-938A0296BAF4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7511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Centralized version control systems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EC589-74A2-4B51-9FDE-9864AFE1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0395" y="1565030"/>
            <a:ext cx="6851210" cy="47615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20C843-3A6E-41F7-A4BA-B74E91F3424B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589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Distributed version control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44F3C-72FD-4A20-AA4F-E5561F983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6624" y="1272369"/>
            <a:ext cx="4378751" cy="52440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F12602-AE74-48CB-AFC2-E0524ABBCC1E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Subversion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GB" sz="3600" dirty="0">
                <a:solidFill>
                  <a:schemeClr val="bg1"/>
                </a:solidFill>
              </a:rPr>
              <a:t>SVN) to Git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E25A59-6979-47B0-B0B0-2BBD858D7071}"/>
              </a:ext>
            </a:extLst>
          </p:cNvPr>
          <p:cNvSpPr txBox="1"/>
          <p:nvPr/>
        </p:nvSpPr>
        <p:spPr>
          <a:xfrm>
            <a:off x="266700" y="1278646"/>
            <a:ext cx="11339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Snapshots, not differences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61FC5B-79E6-4774-AAD3-7CF8057FA70E}"/>
              </a:ext>
            </a:extLst>
          </p:cNvPr>
          <p:cNvGrpSpPr/>
          <p:nvPr/>
        </p:nvGrpSpPr>
        <p:grpSpPr>
          <a:xfrm>
            <a:off x="426427" y="1924977"/>
            <a:ext cx="11339146" cy="4437143"/>
            <a:chOff x="377794" y="2168756"/>
            <a:chExt cx="10720879" cy="403125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5296F-1FC1-401F-99D8-CD7E73B5A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0642"/>
            <a:stretch/>
          </p:blipFill>
          <p:spPr>
            <a:xfrm>
              <a:off x="4659236" y="2168756"/>
              <a:ext cx="6439437" cy="338496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0B724D-EDC2-42B6-9147-6541D6A35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0642"/>
            <a:stretch/>
          </p:blipFill>
          <p:spPr>
            <a:xfrm>
              <a:off x="377794" y="2815051"/>
              <a:ext cx="6439437" cy="338496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5FD45FF-C446-408E-A721-B33DADA6F06E}"/>
              </a:ext>
            </a:extLst>
          </p:cNvPr>
          <p:cNvSpPr/>
          <p:nvPr/>
        </p:nvSpPr>
        <p:spPr>
          <a:xfrm>
            <a:off x="2757441" y="6464655"/>
            <a:ext cx="7309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https://www.atlassian.com/git/tutorials/saving-changes/git-commit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7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128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Git for your organization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2185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E9833-327E-4D33-8FAF-9DC0A4878B15}"/>
              </a:ext>
            </a:extLst>
          </p:cNvPr>
          <p:cNvSpPr txBox="1"/>
          <p:nvPr/>
        </p:nvSpPr>
        <p:spPr>
          <a:xfrm>
            <a:off x="78671" y="1958102"/>
            <a:ext cx="2185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Marketing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7E80E-EA71-4249-80B0-DBE7DA6A69A2}"/>
              </a:ext>
            </a:extLst>
          </p:cNvPr>
          <p:cNvSpPr txBox="1"/>
          <p:nvPr/>
        </p:nvSpPr>
        <p:spPr>
          <a:xfrm>
            <a:off x="78671" y="2643835"/>
            <a:ext cx="36079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Product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7025C-F24D-4853-A4B3-323B7D2DD7FC}"/>
              </a:ext>
            </a:extLst>
          </p:cNvPr>
          <p:cNvSpPr txBox="1"/>
          <p:nvPr/>
        </p:nvSpPr>
        <p:spPr>
          <a:xfrm>
            <a:off x="78671" y="3329568"/>
            <a:ext cx="1895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Designers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83D2F-592E-4DD3-A128-B0C1286CCE1F}"/>
              </a:ext>
            </a:extLst>
          </p:cNvPr>
          <p:cNvSpPr txBox="1"/>
          <p:nvPr/>
        </p:nvSpPr>
        <p:spPr>
          <a:xfrm>
            <a:off x="78670" y="4015301"/>
            <a:ext cx="3128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Customer Support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D755A-64F5-428F-8132-3C2D331A503C}"/>
              </a:ext>
            </a:extLst>
          </p:cNvPr>
          <p:cNvSpPr txBox="1"/>
          <p:nvPr/>
        </p:nvSpPr>
        <p:spPr>
          <a:xfrm>
            <a:off x="78669" y="4701034"/>
            <a:ext cx="3128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Human 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7FAC3-1BB2-46A2-99E0-925ABB00C7D1}"/>
              </a:ext>
            </a:extLst>
          </p:cNvPr>
          <p:cNvSpPr txBox="1"/>
          <p:nvPr/>
        </p:nvSpPr>
        <p:spPr>
          <a:xfrm>
            <a:off x="78668" y="5386767"/>
            <a:ext cx="43917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Anyone managing a budget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3A9175-813C-4925-AAB9-1A7101B40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202" r="11253"/>
          <a:stretch/>
        </p:blipFill>
        <p:spPr>
          <a:xfrm>
            <a:off x="5145115" y="1749423"/>
            <a:ext cx="6720516" cy="36251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8193B0-1856-4FBD-A2DC-A79E5E5C9250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https://www.atlassian.com/git/tutorials/why-git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Feature Branch Workflow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6691" y="1684567"/>
            <a:ext cx="5838615" cy="47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596</Words>
  <Application>Microsoft Office PowerPoint</Application>
  <PresentationFormat>Widescreen</PresentationFormat>
  <Paragraphs>125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Consolas</vt:lpstr>
      <vt:lpstr>Calibri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44</cp:revision>
  <dcterms:created xsi:type="dcterms:W3CDTF">2020-06-15T05:43:38Z</dcterms:created>
  <dcterms:modified xsi:type="dcterms:W3CDTF">2020-06-27T09:05:21Z</dcterms:modified>
</cp:coreProperties>
</file>